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321" r:id="rId2"/>
    <p:sldId id="300" r:id="rId3"/>
    <p:sldId id="302" r:id="rId4"/>
    <p:sldId id="303" r:id="rId5"/>
    <p:sldId id="304" r:id="rId6"/>
    <p:sldId id="305" r:id="rId7"/>
    <p:sldId id="306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6" r:id="rId20"/>
    <p:sldId id="284" r:id="rId21"/>
    <p:sldId id="288" r:id="rId22"/>
    <p:sldId id="287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5" r:id="rId41"/>
    <p:sldId id="316" r:id="rId42"/>
    <p:sldId id="317" r:id="rId43"/>
    <p:sldId id="314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93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37C11-DC72-4825-A6D6-B63845117F0B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F4BB8-25CE-4452-907C-CC251E6B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763803-F521-4097-93DB-21DF6408D35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DFA864-1299-4C38-8C5F-6E02AF0C26E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785021-4FC1-4C10-A1BE-978D117F0BC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D741E2-2B00-46EC-B44D-74DDF41D02C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2169A1-BF75-48EE-A58D-15AB6A5D446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E3A04-6A4B-4F21-B169-398CB9B7349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F42509-90D2-4E78-9DB2-C2204AD3D33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5B060-D003-442C-A3E1-0051F729E5A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C5E77-F645-40F0-8452-29B270956DA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FBEF65-79CA-4CE9-B4B1-AD65188965D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EEC147-73FB-440E-9232-5ACD7AC76C9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734460-712C-4FD4-BD0B-C4861A63C78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785021-4FC1-4C10-A1BE-978D117F0BC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5567-25B4-4CF4-9E27-C8EAF9CD5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A75E-D743-4DA4-8D3F-E247C01D2A48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E6C8-B3BF-43C3-B7E8-358247D91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shakey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onda.mpg" TargetMode="External"/><Relationship Id="rId5" Type="http://schemas.openxmlformats.org/officeDocument/2006/relationships/hyperlink" Target="../animations/PumaLeftDown.mpeg" TargetMode="External"/><Relationship Id="rId4" Type="http://schemas.openxmlformats.org/officeDocument/2006/relationships/hyperlink" Target="t3.mh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43" y="2836984"/>
            <a:ext cx="8513683" cy="1066800"/>
          </a:xfrm>
          <a:solidFill>
            <a:schemeClr val="accent1">
              <a:lumMod val="50000"/>
              <a:alpha val="99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IN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IN MANUFACTURING (MEC-401A)</a:t>
            </a:r>
            <a:endParaRPr lang="en-IN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5828"/>
            <a:ext cx="9144000" cy="1688104"/>
          </a:xfrm>
        </p:spPr>
        <p:txBody>
          <a:bodyPr>
            <a:noAutofit/>
          </a:bodyPr>
          <a:lstStyle/>
          <a:p>
            <a:r>
              <a:rPr lang="en-IN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2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Mukesh</a:t>
            </a:r>
            <a:r>
              <a:rPr lang="en-IN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</a:p>
          <a:p>
            <a:r>
              <a:rPr lang="en-IN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(Guest Faculty)</a:t>
            </a:r>
          </a:p>
          <a:p>
            <a:r>
              <a:rPr lang="en-IN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pic>
        <p:nvPicPr>
          <p:cNvPr id="4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88" y="411480"/>
            <a:ext cx="8443321" cy="1543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51760" y="2164080"/>
            <a:ext cx="3989070" cy="486673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 algn="ctr"/>
            <a:r>
              <a:rPr lang="en-US" sz="2600" dirty="0" smtClean="0"/>
              <a:t>B.Tech. 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Semester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232537" y="4098731"/>
            <a:ext cx="2544979" cy="455895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 algn="ctr"/>
            <a:r>
              <a:rPr lang="en-US" sz="2400" b="1" dirty="0" smtClean="0"/>
              <a:t>Unit-1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labor in production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Is there a place for manual labor in the modern production system? The answer is yes. Even in a highly automated production system, humans are still a necessary component of the manufacturing enterprise. The discussion of the labor issue is separated into two parts,</a:t>
            </a:r>
          </a:p>
          <a:p>
            <a:pPr algn="just">
              <a:buNone/>
            </a:pPr>
            <a:r>
              <a:rPr lang="en-US" sz="2400" dirty="0" smtClean="0"/>
              <a:t>      corresponding to the previous distinction between facilities and manufacturing support: (1) manual labor in factory operations and (2) labor in manufacturing support systems.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 dirty="0" smtClean="0"/>
              <a:t>        Automation </a:t>
            </a:r>
            <a:r>
              <a:rPr lang="en-US" altLang="en-US" sz="2800" dirty="0"/>
              <a:t>is not always the right answer for a given production situation. A certain caution and respect must be observed in applying automation technologies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57200" indent="-457200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800" dirty="0" smtClean="0"/>
              <a:t>      Three </a:t>
            </a:r>
            <a:r>
              <a:rPr lang="en-US" altLang="en-US" sz="2800" dirty="0"/>
              <a:t>approaches for dealing with automation projects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800" dirty="0"/>
              <a:t>      1. USA Principle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800" dirty="0"/>
              <a:t>      2. Ten Strategies for Automation and Production Systems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800" dirty="0"/>
              <a:t>      3. Automation Migration Strategy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9900"/>
                </a:solidFill>
              </a:rPr>
              <a:t>  </a:t>
            </a:r>
            <a:r>
              <a:rPr lang="en-US" altLang="en-US" sz="3600" b="1" dirty="0" smtClean="0"/>
              <a:t>Automation Principles and Strategies</a:t>
            </a:r>
            <a:endParaRPr lang="en-US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81000" y="1600200"/>
            <a:ext cx="8534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457200" indent="-457200" eaLnBrk="1" hangingPunct="1"/>
            <a:endParaRPr lang="en-US" altLang="en-US" dirty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dirty="0"/>
              <a:t>Understand the existing process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800" dirty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dirty="0"/>
              <a:t>Simplify the process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800" dirty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dirty="0"/>
              <a:t>Automate the process</a:t>
            </a: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152400" y="206375"/>
            <a:ext cx="2467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/>
              <a:t>USA Principle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381000" y="419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USA approach is applicable to nearly any automation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143000" y="3810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	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b="1" dirty="0"/>
              <a:t> </a:t>
            </a:r>
            <a:r>
              <a:rPr lang="en-US" altLang="en-US" sz="2800" b="1" dirty="0"/>
              <a:t>Understand the</a:t>
            </a:r>
            <a:r>
              <a:rPr lang="en-US" altLang="en-US" sz="2800" b="1" dirty="0">
                <a:solidFill>
                  <a:srgbClr val="FF9900"/>
                </a:solidFill>
              </a:rPr>
              <a:t> </a:t>
            </a:r>
            <a:r>
              <a:rPr lang="en-US" altLang="en-US" sz="2800" b="1" dirty="0"/>
              <a:t>existing process</a:t>
            </a:r>
            <a:r>
              <a:rPr lang="en-US" altLang="en-US" b="1" dirty="0"/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 dirty="0"/>
              <a:t>The first step in the USA approach is to comprehend the current process in all of its details.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dirty="0" smtClean="0"/>
              <a:t> </a:t>
            </a:r>
            <a:r>
              <a:rPr lang="en-US" altLang="en-US" b="1" dirty="0"/>
              <a:t>What are the inputs? What are the outputs ?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 dirty="0" smtClean="0"/>
              <a:t> </a:t>
            </a:r>
            <a:r>
              <a:rPr lang="en-US" altLang="en-US" b="1" dirty="0"/>
              <a:t>What exactly happens to the work unit between input </a:t>
            </a:r>
            <a:r>
              <a:rPr lang="en-US" altLang="en-US" b="1" dirty="0" smtClean="0"/>
              <a:t>and output</a:t>
            </a:r>
            <a:r>
              <a:rPr lang="en-US" altLang="en-US" b="1" dirty="0"/>
              <a:t>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dirty="0" smtClean="0"/>
              <a:t> </a:t>
            </a:r>
            <a:r>
              <a:rPr lang="en-US" altLang="en-US" b="1" dirty="0"/>
              <a:t>What is the function of process?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dirty="0" smtClean="0"/>
              <a:t> </a:t>
            </a:r>
            <a:r>
              <a:rPr lang="en-US" altLang="en-US" b="1" dirty="0"/>
              <a:t>How does it add value to the product?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dirty="0" smtClean="0"/>
              <a:t> </a:t>
            </a:r>
            <a:r>
              <a:rPr lang="en-US" altLang="en-US" b="1" dirty="0"/>
              <a:t>What are the upstream and downstream operations in the product sequence, and can they be combined with the process under consideration?.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 dirty="0"/>
              <a:t>    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143000" y="3810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	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b="1" dirty="0"/>
              <a:t> </a:t>
            </a:r>
            <a:r>
              <a:rPr lang="en-US" altLang="en-US" sz="3200" b="1" dirty="0"/>
              <a:t>Simplify the process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 dirty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3200" b="1" dirty="0" smtClean="0"/>
              <a:t>Once </a:t>
            </a:r>
            <a:r>
              <a:rPr lang="en-US" altLang="en-US" sz="3200" b="1" dirty="0"/>
              <a:t>the existing process is understood, then the search can began for ways to simplify. This often involves a checklist of questions about the existing process.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3200" b="1" dirty="0"/>
              <a:t>Unnecessary steps can be eliminated without detracting from the function</a:t>
            </a:r>
            <a:r>
              <a:rPr lang="en-US" altLang="en-US" b="1" dirty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 dirty="0"/>
              <a:t>       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143000" y="3810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	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b="1" dirty="0"/>
              <a:t> </a:t>
            </a:r>
            <a:r>
              <a:rPr lang="en-US" altLang="en-US" sz="4800" b="1" dirty="0"/>
              <a:t>Automate the process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en-US" b="1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3200" b="1" dirty="0" smtClean="0"/>
              <a:t>Once </a:t>
            </a:r>
            <a:r>
              <a:rPr lang="en-US" altLang="en-US" sz="3200" b="1" dirty="0"/>
              <a:t>the process has been reduced to its simplest form then automation considered. The possible form of automation include those listed in the ten strategies.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altLang="en-US" sz="2400" dirty="0" smtClean="0"/>
              <a:t>Automation </a:t>
            </a:r>
            <a:r>
              <a:rPr lang="en-US" altLang="en-US" sz="2400" dirty="0"/>
              <a:t>seems a feasible solution to improving productivity, quality, or </a:t>
            </a:r>
            <a:r>
              <a:rPr lang="en-US" altLang="en-US" sz="2400" dirty="0" smtClean="0"/>
              <a:t>other  measure </a:t>
            </a:r>
            <a:r>
              <a:rPr lang="en-US" altLang="en-US" sz="2400" dirty="0"/>
              <a:t>of performance then the following ten strategies for these improvements discussed.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altLang="en-US" sz="2400" dirty="0"/>
              <a:t>Specialization of operations:  The first strategy involves the use of special-purpose equipment designed to perform one operation with the greatest possible efficiency. This is analogous to the concept of labor specialization. Which is employed to improve labor productivity.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altLang="en-US" sz="2400" dirty="0"/>
              <a:t>Combined operations: Production occurs as a sequence of operations. Complex parts may require dozens, or even hundreds, of processing steps. The strategy of combined operations involves reducing the number of distinct production machines or work stations</a:t>
            </a:r>
            <a:r>
              <a:rPr lang="en-US" altLang="en-US" sz="2800" dirty="0"/>
              <a:t>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524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9900"/>
                </a:solidFill>
              </a:rPr>
              <a:t> </a:t>
            </a:r>
            <a:r>
              <a:rPr lang="en-US" altLang="en-US" sz="3600" b="1" dirty="0"/>
              <a:t>Ten Strategies for Automation and Production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6172200"/>
          </a:xfrm>
        </p:spPr>
        <p:txBody>
          <a:bodyPr>
            <a:normAutofit fontScale="90000"/>
          </a:bodyPr>
          <a:lstStyle/>
          <a:p>
            <a:pPr marL="287338" indent="-287338" algn="just"/>
            <a:r>
              <a:rPr lang="en-US" altLang="en-US" sz="2400" dirty="0" smtClean="0"/>
              <a:t>3. Simultaneous operations</a:t>
            </a:r>
            <a:r>
              <a:rPr lang="en-US" altLang="en-US" sz="2000" dirty="0" smtClean="0">
                <a:solidFill>
                  <a:srgbClr val="FFCC66"/>
                </a:solidFill>
              </a:rPr>
              <a:t>:   </a:t>
            </a:r>
            <a:r>
              <a:rPr lang="en-US" altLang="en-US" sz="2400" dirty="0" smtClean="0">
                <a:solidFill>
                  <a:schemeClr val="tx1"/>
                </a:solidFill>
              </a:rPr>
              <a:t>A logical extension of the combined operations strategy is to simultaneously perform the operations that are combined at one work-stations. In effect two or more processing (assembly) operations are being performed simultaneously on the same work part</a:t>
            </a:r>
            <a:r>
              <a:rPr lang="en-US" altLang="en-US" sz="2400" dirty="0" smtClean="0"/>
              <a:t>.                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400" dirty="0" smtClean="0"/>
              <a:t>4. Integration of operations:  Another strategy is to link several work stations together into a single mechanism, using automated work handling devices to transfer parts between stations.</a:t>
            </a:r>
            <a:br>
              <a:rPr lang="en-US" altLang="en-US" sz="24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400" dirty="0" smtClean="0"/>
              <a:t>5. Increased flexibility: This strategy attempts to achieve maximum utilization of equipment for job shop and medium value situations by using the same equipment for a variety of parts.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6. Improved material handling and storage:  A  great opportunity for reducing non-productive storage systems.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/>
              <a:t>time exists in the use of automated material handling and 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2117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altLang="en-US" sz="2400" dirty="0" smtClean="0"/>
              <a:t>      7. On-line inspection:  Inspection for quality of work is traditionally performed after the process is completed. This means that any poor-quality product has already been produced by the time it is inspected.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8. Process control and optimization: Manual control to automated control  by optimization we can give the best parameters. Then the individual process can be reduced.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9. Plant operation control: Those which are not related fabrication process, each division specify automate. Business functions, product design.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10. Computer- integrated manufacturing:  Input  from market delivery to the final customer every operation is integrated to the computer. Business functions, product design etc…..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Manufacturing and Product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657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Manufacturing can be defined as the application of physical and/or chemical processes to alter the geometry, properties, and/or appearance of a given starting material to make parts or products. Manufacturing also includes the joining of multiple parts to make assembled products</a:t>
            </a:r>
            <a:r>
              <a:rPr lang="en-US" sz="3600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382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4000" dirty="0" err="1" smtClean="0"/>
              <a:t>Defination</a:t>
            </a:r>
            <a:r>
              <a:rPr lang="en-US" altLang="en-US" sz="4000" dirty="0" smtClean="0"/>
              <a:t>: Automation </a:t>
            </a:r>
            <a:r>
              <a:rPr lang="en-US" altLang="en-US" sz="4000" dirty="0"/>
              <a:t>can be defined  as a technology concerned with the application of  electronic, mechanical and computer- based systems  to operate and control the </a:t>
            </a:r>
            <a:r>
              <a:rPr lang="en-US" altLang="en-US" sz="4000" dirty="0" smtClean="0"/>
              <a:t>production.</a:t>
            </a:r>
            <a:endParaRPr lang="en-US" altLang="en-US" sz="40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	</a:t>
            </a:r>
            <a:endParaRPr lang="en-US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AUTOMATION</a:t>
            </a:r>
            <a:endParaRPr lang="en-US" sz="36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Alternative definitions of manufacturing: (a)</a:t>
            </a:r>
            <a:br>
              <a:rPr lang="en-US" sz="2400" dirty="0" smtClean="0"/>
            </a:br>
            <a:r>
              <a:rPr lang="en-US" sz="2400" dirty="0" smtClean="0"/>
              <a:t>as a technological process and (b) as an economic process.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1" t="31989" r="22133" b="36022"/>
          <a:stretch>
            <a:fillRect/>
          </a:stretch>
        </p:blipFill>
        <p:spPr bwMode="auto">
          <a:xfrm>
            <a:off x="1828800" y="17526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Manufacturing operations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converting raw material to finished product </a:t>
            </a:r>
          </a:p>
          <a:p>
            <a:pPr>
              <a:buNone/>
            </a:pPr>
            <a:r>
              <a:rPr lang="en-US" dirty="0" smtClean="0"/>
              <a:t>There are four activities.</a:t>
            </a:r>
          </a:p>
          <a:p>
            <a:pPr>
              <a:buNone/>
            </a:pPr>
            <a:r>
              <a:rPr lang="en-US" dirty="0" smtClean="0"/>
              <a:t>1. Processing and assembly operation</a:t>
            </a:r>
          </a:p>
          <a:p>
            <a:pPr>
              <a:buNone/>
            </a:pPr>
            <a:r>
              <a:rPr lang="en-US" dirty="0" smtClean="0"/>
              <a:t>2. Material handling </a:t>
            </a:r>
          </a:p>
          <a:p>
            <a:pPr>
              <a:buNone/>
            </a:pPr>
            <a:r>
              <a:rPr lang="en-US" dirty="0" smtClean="0"/>
              <a:t>3.Inspection and testing</a:t>
            </a:r>
          </a:p>
          <a:p>
            <a:pPr>
              <a:buNone/>
            </a:pPr>
            <a:r>
              <a:rPr lang="en-US" dirty="0" smtClean="0"/>
              <a:t>4.Coordination and control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Manufacturing operations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Classification of manufacturing process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46" t="21166" r="32112" b="7401"/>
          <a:stretch>
            <a:fillRect/>
          </a:stretch>
        </p:blipFill>
        <p:spPr bwMode="auto">
          <a:xfrm>
            <a:off x="1752600" y="16764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Facilities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A manufacturing company attempts to organize its facilities in the most efficient way to serve the particular mission of each plant. 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The quantity of parts and/or products made by a factory has a very significant influence on its facilities and the way manufacturing is organized.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Production quantity refers to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units of a given part or product produced annually by the plant.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It has three types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1.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Low production: Quantities in the range of 1 to 100 units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Medium production: Quantities in the range of 100 to 10,000 units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High production: Production quantities are 10,000 to millions of units.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Product/ Production relationship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0" t="26938" r="24746" b="32655"/>
          <a:stretch>
            <a:fillRect/>
          </a:stretch>
        </p:blipFill>
        <p:spPr bwMode="auto">
          <a:xfrm>
            <a:off x="1524000" y="1676400"/>
            <a:ext cx="647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	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514600" y="6338888"/>
            <a:ext cx="609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FFCC66"/>
                </a:solidFill>
              </a:rPr>
              <a:t>Various types of plant layout</a:t>
            </a:r>
          </a:p>
        </p:txBody>
      </p:sp>
      <p:pic>
        <p:nvPicPr>
          <p:cNvPr id="15364" name="Picture 7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"/>
            <a:ext cx="48688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254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AutoNum type="alphaLcParenR"/>
            </a:pPr>
            <a:r>
              <a:rPr lang="en-US" altLang="en-US"/>
              <a:t>Fixed-position layout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/>
              <a:t>Process layout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/>
              <a:t>Cellular layout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/>
              <a:t>Product layout</a:t>
            </a:r>
          </a:p>
          <a:p>
            <a:pPr marL="457200" indent="-457200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4800600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3600" dirty="0" smtClean="0"/>
              <a:t>Fixed-position layout : Workers and processing equipment are brought to the product, rather than moving the product to the equipment .This type of layout referred to as fixed-position layout.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Process layout: The individual parts that comprise these large products are often made in factories that have a process layout.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dirty="0" smtClean="0"/>
              <a:t>Cellular layout: The term cellular manufacturing often associated with this type of production. Each cell is designed to produce a limited variety of part configurations. That is the cell specializes in the production of a given set of similar parts or products according to the principles of group technology.</a:t>
            </a:r>
          </a:p>
          <a:p>
            <a:pPr>
              <a:buNone/>
            </a:pPr>
            <a:endParaRPr lang="en-US" altLang="en-US" dirty="0" smtClean="0"/>
          </a:p>
          <a:p>
            <a:pPr algn="just"/>
            <a:r>
              <a:rPr lang="en-US" altLang="en-US" dirty="0" smtClean="0"/>
              <a:t>Product layout: The collection of stations is designed specifically for the product to maximize efficiency.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/>
          <a:lstStyle/>
          <a:p>
            <a:r>
              <a:rPr lang="en-US" altLang="en-US" sz="2800" dirty="0" smtClean="0"/>
              <a:t>Types of facilities and layouts used for different levels of production quantity and product variety</a:t>
            </a:r>
          </a:p>
        </p:txBody>
      </p:sp>
      <p:pic>
        <p:nvPicPr>
          <p:cNvPr id="18435" name="Picture 5" descr="scan0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elements of an automation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An automated system consists of three basic elements: (1) power to accomplish the process and operate the system.</a:t>
            </a:r>
          </a:p>
          <a:p>
            <a:pPr algn="just">
              <a:buNone/>
            </a:pPr>
            <a:r>
              <a:rPr lang="en-US" sz="2800" dirty="0" smtClean="0"/>
              <a:t>    (2) A program of instructions to direct the process.</a:t>
            </a:r>
          </a:p>
          <a:p>
            <a:pPr algn="just">
              <a:buNone/>
            </a:pPr>
            <a:r>
              <a:rPr lang="en-US" sz="2800" dirty="0" smtClean="0"/>
              <a:t>    (3) a control system to actuate the instructions.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848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4000" b="1" dirty="0"/>
              <a:t> “To perform  a task ,without human intervention to improve the productivity and quality”.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4000" b="1" dirty="0"/>
              <a:t>   </a:t>
            </a:r>
            <a:r>
              <a:rPr lang="en-US" altLang="en-US" sz="3200" b="1" dirty="0"/>
              <a:t>CNC Machines, Automated guided vehicles, robots</a:t>
            </a:r>
            <a:r>
              <a:rPr lang="en-US" altLang="en-US" sz="4000" b="1" dirty="0"/>
              <a:t>  etc……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/>
              <a:t>Automation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elements of an automation system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85" t="35356" r="23693" b="41073"/>
          <a:stretch>
            <a:fillRect/>
          </a:stretch>
        </p:blipFill>
        <p:spPr bwMode="auto">
          <a:xfrm>
            <a:off x="1143000" y="17526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Automation Function,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1.Saftey Monitoring.</a:t>
            </a:r>
          </a:p>
          <a:p>
            <a:pPr>
              <a:buNone/>
            </a:pPr>
            <a:r>
              <a:rPr lang="en-US" dirty="0" smtClean="0"/>
              <a:t>2.Maintence and Repair Diagnostic.</a:t>
            </a:r>
          </a:p>
          <a:p>
            <a:pPr>
              <a:buNone/>
            </a:pPr>
            <a:r>
              <a:rPr lang="en-US" dirty="0" smtClean="0"/>
              <a:t>3.Error Detection and Recovery.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Automation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46" t="25254" r="35268" b="20870"/>
          <a:stretch>
            <a:fillRect/>
          </a:stretch>
        </p:blipFill>
        <p:spPr bwMode="auto">
          <a:xfrm>
            <a:off x="1447800" y="15240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0473843-2077-4618-B677-522CC0115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27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What is a Robot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752600"/>
            <a:ext cx="7772400" cy="4379913"/>
          </a:xfrm>
        </p:spPr>
        <p:txBody>
          <a:bodyPr/>
          <a:lstStyle/>
          <a:p>
            <a:pPr eaLnBrk="1" hangingPunct="1"/>
            <a:r>
              <a:rPr lang="en-US" altLang="en-US" sz="2100" smtClean="0"/>
              <a:t>The difference between a robot and a manipulator</a:t>
            </a:r>
          </a:p>
          <a:p>
            <a:pPr lvl="1" eaLnBrk="1" hangingPunct="1"/>
            <a:r>
              <a:rPr lang="en-US" altLang="en-US" sz="1900" smtClean="0"/>
              <a:t>Run by a computer or microprocessor not a human</a:t>
            </a:r>
          </a:p>
          <a:p>
            <a:pPr lvl="1" eaLnBrk="1" hangingPunct="1"/>
            <a:r>
              <a:rPr lang="en-US" altLang="en-US" sz="1900" smtClean="0"/>
              <a:t>Controlled by feedback devices</a:t>
            </a:r>
          </a:p>
          <a:p>
            <a:pPr lvl="1" eaLnBrk="1" hangingPunct="1"/>
            <a:r>
              <a:rPr lang="en-US" altLang="en-US" sz="1900" smtClean="0"/>
              <a:t>Mostly autonomous</a:t>
            </a:r>
          </a:p>
        </p:txBody>
      </p:sp>
      <p:pic>
        <p:nvPicPr>
          <p:cNvPr id="13316" name="Picture 5" descr="0121949_R07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33600" y="34290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S-500 pickup truck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181600" y="3429000"/>
            <a:ext cx="17716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08475" y="2381250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1200">
                <a:latin typeface="Arial" pitchFamily="34" charset="0"/>
                <a:cs typeface="Times New Roman" pitchFamily="18" charset="0"/>
              </a:rPr>
              <a:t>        </a:t>
            </a:r>
            <a:endParaRPr lang="en-US" altLang="en-US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F9620C8E-B79E-424E-96B7-6C29281AC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>
                <a:solidFill>
                  <a:schemeClr val="tx1">
                    <a:lumMod val="95000"/>
                    <a:lumOff val="5000"/>
                  </a:schemeClr>
                </a:solidFill>
              </a:rPr>
              <a:t>What is a Robot ?</a:t>
            </a:r>
            <a:endParaRPr lang="en-US" altLang="en-US" sz="4800" b="1" i="1">
              <a:solidFill>
                <a:srgbClr val="FF0000"/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4F9BDC8A-9144-49C7-B6C8-92D017E3B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229600" cy="4114800"/>
          </a:xfrm>
        </p:spPr>
        <p:txBody>
          <a:bodyPr rtlCol="0">
            <a:noAutofit/>
          </a:bodyPr>
          <a:lstStyle/>
          <a:p>
            <a:pPr marL="91440" indent="-91440" algn="just" eaLnBrk="1" fontAlgn="auto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Random House Dictionary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 machine that resembles a human being and does mechanical routine tasks on command.</a:t>
            </a:r>
          </a:p>
          <a:p>
            <a:pPr marL="91440" indent="-91440" algn="just" eaLnBrk="1" fontAlgn="auto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Robotics Association of America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An industrial robot is a re-programmable, multifunctional manipulator designed to move materials, parts, tools, or specialized devices through variable programmed motions for the performance of a variety of tasks.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="" xmlns:a16="http://schemas.microsoft.com/office/drawing/2014/main" id="{3447CB40-1172-48CE-B144-CA1CE990E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>
                <a:solidFill>
                  <a:schemeClr val="tx1">
                    <a:lumMod val="95000"/>
                    <a:lumOff val="5000"/>
                  </a:schemeClr>
                </a:solidFill>
              </a:rPr>
              <a:t>What is a Robot ?</a:t>
            </a:r>
            <a:endParaRPr lang="en-US" altLang="en-US" sz="4800" b="1" i="1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800" dirty="0" smtClean="0"/>
              <a:t>A manipulator (or an industrial robot) is composed of a series of links connected to each other via joints. Each joint usually has an actuator (a motor for </a:t>
            </a:r>
            <a:r>
              <a:rPr lang="en-US" altLang="en-US" sz="2800" dirty="0" err="1" smtClean="0"/>
              <a:t>eg</a:t>
            </a:r>
            <a:r>
              <a:rPr lang="en-US" altLang="en-US" sz="2800" dirty="0" smtClean="0"/>
              <a:t>.) connected to it.</a:t>
            </a:r>
          </a:p>
          <a:p>
            <a:pPr algn="just" eaLnBrk="1" hangingPunct="1"/>
            <a:r>
              <a:rPr lang="en-US" altLang="en-US" sz="2800" dirty="0" smtClean="0"/>
              <a:t>These actuators are used to cause relative motion between successive links. One end of the manipulator is usually connected to a stable base and the other end is used to deploy a tool.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6E1274AC-6451-4628-9C4B-9247759B9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</a:rPr>
              <a:t>Classification of Robots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077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/>
            <a:r>
              <a:rPr kumimoji="1" lang="en-US" altLang="ko-KR" sz="2400">
                <a:latin typeface="Tahoma" pitchFamily="34" charset="0"/>
                <a:cs typeface="HY얕은샘물M"/>
              </a:rPr>
              <a:t>    - </a:t>
            </a:r>
            <a:r>
              <a:rPr kumimoji="1" lang="en-US" altLang="ko-KR" sz="2800">
                <a:solidFill>
                  <a:srgbClr val="FF0000"/>
                </a:solidFill>
                <a:latin typeface="Tahoma" pitchFamily="34" charset="0"/>
                <a:cs typeface="HY얕은샘물M"/>
              </a:rPr>
              <a:t>JIRA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 (</a:t>
            </a:r>
            <a:r>
              <a:rPr kumimoji="1" lang="en-US" altLang="ko-KR" sz="2800">
                <a:solidFill>
                  <a:srgbClr val="FF0000"/>
                </a:solidFill>
                <a:latin typeface="Tahoma" pitchFamily="34" charset="0"/>
                <a:cs typeface="HY얕은샘물M"/>
              </a:rPr>
              <a:t>J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apanese </a:t>
            </a:r>
            <a:r>
              <a:rPr kumimoji="1" lang="en-US" altLang="ko-KR" sz="2800">
                <a:solidFill>
                  <a:srgbClr val="FF0000"/>
                </a:solidFill>
                <a:latin typeface="Tahoma" pitchFamily="34" charset="0"/>
                <a:cs typeface="HY얕은샘물M"/>
              </a:rPr>
              <a:t>I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ndustrial </a:t>
            </a:r>
            <a:r>
              <a:rPr kumimoji="1" lang="en-US" altLang="ko-KR" sz="2800">
                <a:solidFill>
                  <a:srgbClr val="FF0000"/>
                </a:solidFill>
                <a:latin typeface="Tahoma" pitchFamily="34" charset="0"/>
                <a:cs typeface="HY얕은샘물M"/>
              </a:rPr>
              <a:t>R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obot </a:t>
            </a:r>
            <a:r>
              <a:rPr kumimoji="1" lang="en-US" altLang="ko-KR" sz="2800">
                <a:solidFill>
                  <a:srgbClr val="FF0000"/>
                </a:solidFill>
                <a:latin typeface="Tahoma" pitchFamily="34" charset="0"/>
                <a:cs typeface="HY얕은샘물M"/>
              </a:rPr>
              <a:t>A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ssociation) </a:t>
            </a:r>
          </a:p>
          <a:p>
            <a:pPr eaLnBrk="1" latinLnBrk="1" hangingPunct="1"/>
            <a:r>
              <a:rPr kumimoji="1" lang="en-US" altLang="ko-KR" sz="2800" b="1">
                <a:latin typeface="Tahoma" pitchFamily="34" charset="0"/>
                <a:cs typeface="HY얕은샘물M"/>
              </a:rPr>
              <a:t>        Class1: 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Manual-Handling Device </a:t>
            </a:r>
          </a:p>
          <a:p>
            <a:pPr eaLnBrk="1" latinLnBrk="1" hangingPunct="1"/>
            <a:r>
              <a:rPr kumimoji="1" lang="en-US" altLang="ko-KR" sz="2800">
                <a:latin typeface="Tahoma" pitchFamily="34" charset="0"/>
                <a:cs typeface="HY얕은샘물M"/>
              </a:rPr>
              <a:t>        </a:t>
            </a:r>
            <a:r>
              <a:rPr kumimoji="1" lang="en-US" altLang="ko-KR" sz="2800" b="1">
                <a:latin typeface="Tahoma" pitchFamily="34" charset="0"/>
                <a:cs typeface="HY얕은샘물M"/>
              </a:rPr>
              <a:t>Class2: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 Fixed Sequence Robot  </a:t>
            </a:r>
          </a:p>
          <a:p>
            <a:pPr eaLnBrk="1" latinLnBrk="1" hangingPunct="1"/>
            <a:r>
              <a:rPr kumimoji="1" lang="en-US" altLang="ko-KR" sz="2800" b="1">
                <a:latin typeface="Tahoma" pitchFamily="34" charset="0"/>
                <a:cs typeface="HY얕은샘물M"/>
              </a:rPr>
              <a:t>        Class3: 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Variable Sequence Robot  </a:t>
            </a:r>
          </a:p>
          <a:p>
            <a:pPr eaLnBrk="1" latinLnBrk="1" hangingPunct="1"/>
            <a:r>
              <a:rPr kumimoji="1" lang="en-US" altLang="ko-KR" sz="2800">
                <a:latin typeface="Tahoma" pitchFamily="34" charset="0"/>
                <a:cs typeface="HY얕은샘물M"/>
              </a:rPr>
              <a:t>        </a:t>
            </a:r>
            <a:r>
              <a:rPr kumimoji="1" lang="en-US" altLang="ko-KR" sz="2800" b="1">
                <a:latin typeface="Tahoma" pitchFamily="34" charset="0"/>
                <a:cs typeface="HY얕은샘물M"/>
              </a:rPr>
              <a:t>Class4: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 Playback Robot  </a:t>
            </a:r>
          </a:p>
          <a:p>
            <a:pPr eaLnBrk="1" latinLnBrk="1" hangingPunct="1"/>
            <a:r>
              <a:rPr kumimoji="1" lang="en-US" altLang="ko-KR" sz="2800" b="1">
                <a:latin typeface="Tahoma" pitchFamily="34" charset="0"/>
                <a:cs typeface="HY얕은샘물M"/>
              </a:rPr>
              <a:t>        Class5: 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Numerical Control Robot  </a:t>
            </a:r>
          </a:p>
          <a:p>
            <a:pPr eaLnBrk="1" latinLnBrk="1" hangingPunct="1"/>
            <a:r>
              <a:rPr kumimoji="1" lang="en-US" altLang="ko-KR" sz="2800">
                <a:latin typeface="Tahoma" pitchFamily="34" charset="0"/>
                <a:cs typeface="HY얕은샘물M"/>
              </a:rPr>
              <a:t>        </a:t>
            </a:r>
            <a:r>
              <a:rPr kumimoji="1" lang="en-US" altLang="ko-KR" sz="2800" b="1">
                <a:latin typeface="Tahoma" pitchFamily="34" charset="0"/>
                <a:cs typeface="HY얕은샘물M"/>
              </a:rPr>
              <a:t>Class6: </a:t>
            </a:r>
            <a:r>
              <a:rPr kumimoji="1" lang="en-US" altLang="ko-KR" sz="2800">
                <a:latin typeface="Tahoma" pitchFamily="34" charset="0"/>
                <a:cs typeface="HY얕은샘물M"/>
              </a:rPr>
              <a:t>Intelligent Robot</a:t>
            </a:r>
            <a:endParaRPr kumimoji="1" lang="ko-KR" altLang="en-US" sz="2800">
              <a:latin typeface="Tahoma" pitchFamily="34" charset="0"/>
              <a:cs typeface="HY얕은샘물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C994EC30-BD73-49F8-84CC-1C1CF7667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</a:rPr>
              <a:t>Classification of Robots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2000" y="1703388"/>
            <a:ext cx="63627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latinLnBrk="1" hangingPunct="1"/>
            <a:r>
              <a:rPr kumimoji="1" lang="en-US" altLang="ko-KR" sz="2400" dirty="0">
                <a:latin typeface="Tahoma" pitchFamily="34" charset="0"/>
                <a:ea typeface="굴림" pitchFamily="34" charset="-127"/>
              </a:rPr>
              <a:t> 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- </a:t>
            </a:r>
            <a:r>
              <a:rPr kumimoji="1" lang="en-US" altLang="ko-KR" sz="28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rPr>
              <a:t>RIA 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(</a:t>
            </a:r>
            <a:r>
              <a:rPr kumimoji="1" lang="en-US" altLang="ko-KR" sz="28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rPr>
              <a:t>R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obotics </a:t>
            </a:r>
            <a:r>
              <a:rPr kumimoji="1" lang="en-US" altLang="ko-KR" sz="28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rPr>
              <a:t>I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nstitute of </a:t>
            </a:r>
            <a:r>
              <a:rPr kumimoji="1" lang="en-US" altLang="ko-KR" sz="28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rPr>
              <a:t>A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merica)</a:t>
            </a:r>
          </a:p>
          <a:p>
            <a:pPr marL="457200" indent="-457200" eaLnBrk="1" latinLnBrk="1" hangingPunct="1"/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	  Variable Sequence Robot(</a:t>
            </a:r>
            <a:r>
              <a:rPr kumimoji="1" lang="en-US" altLang="ko-KR" sz="2800" b="1" dirty="0">
                <a:latin typeface="Tahoma" pitchFamily="34" charset="0"/>
                <a:ea typeface="굴림" pitchFamily="34" charset="-127"/>
              </a:rPr>
              <a:t>Class3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) </a:t>
            </a:r>
          </a:p>
          <a:p>
            <a:pPr marL="457200" indent="-457200" eaLnBrk="1" latinLnBrk="1" hangingPunct="1"/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	  Playback Robot(</a:t>
            </a:r>
            <a:r>
              <a:rPr kumimoji="1" lang="en-US" altLang="ko-KR" sz="2800" b="1" dirty="0">
                <a:latin typeface="Tahoma" pitchFamily="34" charset="0"/>
                <a:ea typeface="굴림" pitchFamily="34" charset="-127"/>
              </a:rPr>
              <a:t>Class4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)</a:t>
            </a:r>
          </a:p>
          <a:p>
            <a:pPr marL="457200" indent="-457200" eaLnBrk="1" latinLnBrk="1" hangingPunct="1"/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	  Numerical Control Robot(</a:t>
            </a:r>
            <a:r>
              <a:rPr kumimoji="1" lang="en-US" altLang="ko-KR" sz="2800" b="1" dirty="0">
                <a:latin typeface="Tahoma" pitchFamily="34" charset="0"/>
                <a:ea typeface="굴림" pitchFamily="34" charset="-127"/>
              </a:rPr>
              <a:t>Class5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)</a:t>
            </a:r>
          </a:p>
          <a:p>
            <a:pPr marL="457200" indent="-457200" eaLnBrk="1" latinLnBrk="1" hangingPunct="1"/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	  Intelligent Robot(</a:t>
            </a:r>
            <a:r>
              <a:rPr kumimoji="1" lang="en-US" altLang="ko-KR" sz="2800" b="1" dirty="0">
                <a:latin typeface="Tahoma" pitchFamily="34" charset="0"/>
                <a:ea typeface="굴림" pitchFamily="34" charset="-127"/>
              </a:rPr>
              <a:t>Class6</a:t>
            </a:r>
            <a:r>
              <a:rPr kumimoji="1" lang="en-US" altLang="ko-KR" sz="2800" dirty="0">
                <a:latin typeface="Tahoma" pitchFamily="34" charset="0"/>
                <a:ea typeface="굴림" pitchFamily="34" charset="-127"/>
              </a:rPr>
              <a:t>)</a:t>
            </a:r>
            <a:endParaRPr kumimoji="1" lang="ko-KR" altLang="en-US" sz="2800" dirty="0">
              <a:latin typeface="Tahoma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4DAE0565-57B0-4A86-B4A6-5B88946B6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ea typeface="굴림" pitchFamily="50" charset="-127"/>
              </a:rPr>
              <a:t>What is Robotics</a:t>
            </a:r>
            <a:endParaRPr lang="en-US" altLang="ko-KR" sz="3600">
              <a:solidFill>
                <a:schemeClr val="tx1">
                  <a:lumMod val="95000"/>
                  <a:lumOff val="5000"/>
                </a:schemeClr>
              </a:solidFill>
              <a:ea typeface="굴림" pitchFamily="50" charset="-127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81534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latinLnBrk="1" hangingPunct="1">
              <a:buFont typeface="Symbol" pitchFamily="18" charset="2"/>
              <a:buNone/>
            </a:pPr>
            <a:r>
              <a:rPr kumimoji="1" lang="en-US" altLang="ko-KR" sz="2400">
                <a:solidFill>
                  <a:srgbClr val="33CC33"/>
                </a:solidFill>
                <a:latin typeface="Tahoma" pitchFamily="34" charset="0"/>
                <a:ea typeface="굴림" pitchFamily="34" charset="-127"/>
                <a:sym typeface="Symbol" pitchFamily="18" charset="2"/>
              </a:rPr>
              <a:t></a:t>
            </a:r>
            <a:r>
              <a:rPr kumimoji="1" lang="en-US" altLang="ko-KR" sz="2400">
                <a:latin typeface="Tahoma" pitchFamily="34" charset="0"/>
                <a:ea typeface="굴림" pitchFamily="34" charset="-127"/>
              </a:rPr>
              <a:t> </a:t>
            </a:r>
            <a:r>
              <a:rPr kumimoji="1" lang="en-US" altLang="ko-KR" sz="2400" b="1">
                <a:latin typeface="Tahoma" pitchFamily="34" charset="0"/>
                <a:ea typeface="굴림" pitchFamily="34" charset="-127"/>
              </a:rPr>
              <a:t>History of Robotics </a:t>
            </a:r>
          </a:p>
          <a:p>
            <a:pPr marL="457200" indent="-457200" eaLnBrk="1" latinLnBrk="1" hangingPunct="1">
              <a:buFont typeface="Symbol" pitchFamily="18" charset="2"/>
              <a:buNone/>
            </a:pPr>
            <a:endParaRPr kumimoji="1" lang="en-US" altLang="ko-KR" sz="2000">
              <a:latin typeface="Tahoma" pitchFamily="34" charset="0"/>
              <a:ea typeface="굴림" pitchFamily="34" charset="-127"/>
            </a:endParaRPr>
          </a:p>
          <a:p>
            <a:pPr marL="457200" indent="-457200" eaLnBrk="1" latinLnBrk="1" hangingPunct="1">
              <a:buFont typeface="Symbol" pitchFamily="18" charset="2"/>
              <a:buNone/>
            </a:pPr>
            <a:r>
              <a:rPr kumimoji="1" lang="en-US" altLang="ko-KR">
                <a:latin typeface="Tahoma" pitchFamily="34" charset="0"/>
                <a:ea typeface="굴림" pitchFamily="34" charset="-127"/>
              </a:rPr>
              <a:t>1922: Karel </a:t>
            </a:r>
            <a:r>
              <a:rPr kumimoji="1" lang="en-US" altLang="ko-KR">
                <a:latin typeface="Tahoma" pitchFamily="34" charset="0"/>
                <a:ea typeface="굴림" pitchFamily="34" charset="-127"/>
                <a:cs typeface="Tahoma" pitchFamily="34" charset="0"/>
              </a:rPr>
              <a:t>Č</a:t>
            </a:r>
            <a:r>
              <a:rPr kumimoji="1" lang="en-US" altLang="ko-KR">
                <a:latin typeface="Tahoma" pitchFamily="34" charset="0"/>
                <a:ea typeface="굴림" pitchFamily="34" charset="-127"/>
              </a:rPr>
              <a:t>apek’s novel, Rossum’s Universal Robots, word “Robota” (worker) </a:t>
            </a:r>
          </a:p>
          <a:p>
            <a:pPr marL="457200" indent="-457200" eaLnBrk="1" latinLnBrk="1" hangingPunct="1">
              <a:buFont typeface="Symbol" pitchFamily="18" charset="2"/>
              <a:buNone/>
            </a:pPr>
            <a:r>
              <a:rPr kumimoji="1" lang="en-US" altLang="ko-KR">
                <a:latin typeface="Tahoma" pitchFamily="34" charset="0"/>
                <a:ea typeface="굴림" pitchFamily="34" charset="-127"/>
              </a:rPr>
              <a:t>1952: NC machine (MIT)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1955: Denavit-Hartenberg Homogeneous Transformation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1967: Mark II (Unimation Inc.)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1968: </a:t>
            </a:r>
            <a:r>
              <a:rPr kumimoji="1" lang="en-US" altLang="ko-KR">
                <a:latin typeface="Tahoma" pitchFamily="34" charset="0"/>
                <a:ea typeface="굴림" pitchFamily="34" charset="-127"/>
                <a:hlinkClick r:id="rId3" action="ppaction://hlinkfile"/>
              </a:rPr>
              <a:t>Shakey</a:t>
            </a:r>
            <a:r>
              <a:rPr kumimoji="1" lang="en-US" altLang="ko-KR">
                <a:latin typeface="Tahoma" pitchFamily="34" charset="0"/>
                <a:ea typeface="굴림" pitchFamily="34" charset="-127"/>
              </a:rPr>
              <a:t> (SRI) - intelligent robot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1973: </a:t>
            </a:r>
            <a:r>
              <a:rPr kumimoji="1" lang="en-US" altLang="ko-KR">
                <a:latin typeface="Tahoma" pitchFamily="34" charset="0"/>
                <a:ea typeface="굴림" pitchFamily="34" charset="-127"/>
                <a:hlinkClick r:id="rId4" action="ppaction://hlinkfile"/>
              </a:rPr>
              <a:t>T3</a:t>
            </a:r>
            <a:r>
              <a:rPr kumimoji="1" lang="en-US" altLang="ko-KR">
                <a:latin typeface="Tahoma" pitchFamily="34" charset="0"/>
                <a:ea typeface="굴림" pitchFamily="34" charset="-127"/>
              </a:rPr>
              <a:t> (Cincinnati Milacron Inc.)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1978: </a:t>
            </a:r>
            <a:r>
              <a:rPr kumimoji="1" lang="en-US" altLang="ko-KR">
                <a:latin typeface="Tahoma" pitchFamily="34" charset="0"/>
                <a:ea typeface="굴림" pitchFamily="34" charset="-127"/>
                <a:hlinkClick r:id="rId5" action="ppaction://hlinkfile"/>
              </a:rPr>
              <a:t>PUMA</a:t>
            </a:r>
            <a:r>
              <a:rPr kumimoji="1" lang="en-US" altLang="ko-KR">
                <a:latin typeface="Tahoma" pitchFamily="34" charset="0"/>
                <a:ea typeface="굴림" pitchFamily="34" charset="-127"/>
              </a:rPr>
              <a:t> (Unimation Inc.)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1983: Robotics Courses </a:t>
            </a:r>
          </a:p>
          <a:p>
            <a:pPr marL="457200" indent="-457200" eaLnBrk="1" latinLnBrk="1" hangingPunct="1"/>
            <a:r>
              <a:rPr kumimoji="1" lang="en-US" altLang="ko-KR">
                <a:latin typeface="Tahoma" pitchFamily="34" charset="0"/>
                <a:ea typeface="굴림" pitchFamily="34" charset="-127"/>
              </a:rPr>
              <a:t>  21C: Walking Robots, Mobile Robots, </a:t>
            </a:r>
            <a:r>
              <a:rPr kumimoji="1" lang="en-US" altLang="ko-KR">
                <a:latin typeface="Tahoma" pitchFamily="34" charset="0"/>
                <a:ea typeface="굴림" pitchFamily="34" charset="-127"/>
                <a:hlinkClick r:id="rId6" action="ppaction://hlinkfile"/>
              </a:rPr>
              <a:t>Humanoid Robots</a:t>
            </a:r>
            <a:endParaRPr kumimoji="1" lang="ko-KR" altLang="en-US">
              <a:latin typeface="Tahoma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2133600" y="381000"/>
            <a:ext cx="48768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2"/>
                </a:solidFill>
                <a:latin typeface="Times New Roman" pitchFamily="18" charset="0"/>
              </a:rPr>
              <a:t>What are the parts of a robot?</a:t>
            </a:r>
            <a:endParaRPr lang="en-US" altLang="en-US" sz="3200" b="1">
              <a:latin typeface="Times New Roman" pitchFamily="18" charset="0"/>
            </a:endParaRPr>
          </a:p>
        </p:txBody>
      </p:sp>
      <p:pic>
        <p:nvPicPr>
          <p:cNvPr id="92168" name="Picture 8" descr="5p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43148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3962400" cy="393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Manipulator</a:t>
            </a:r>
          </a:p>
          <a:p>
            <a:pPr indent="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Pedestal</a:t>
            </a:r>
          </a:p>
          <a:p>
            <a:pPr indent="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Controller</a:t>
            </a:r>
          </a:p>
          <a:p>
            <a:pPr indent="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End Effectors</a:t>
            </a:r>
          </a:p>
          <a:p>
            <a:pPr indent="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Power Source</a:t>
            </a:r>
            <a:endParaRPr lang="en-US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39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8392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/>
              <a:t>To </a:t>
            </a:r>
            <a:r>
              <a:rPr lang="en-US" altLang="en-US" sz="2800" dirty="0"/>
              <a:t>reduce labor cost.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mitigate the effects of labor shortages.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reduce or eliminate routine manual and clerical tasks.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improve worker safety.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improve product quality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reduce manufacturing lead time.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To accomplish processes that cannot be done manually.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/>
              <a:t>To Increase labor productivity.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Reasons for automation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6"/>
          <p:cNvSpPr txBox="1">
            <a:spLocks noChangeArrowheads="1"/>
          </p:cNvSpPr>
          <p:nvPr/>
        </p:nvSpPr>
        <p:spPr bwMode="auto">
          <a:xfrm>
            <a:off x="2133600" y="228600"/>
            <a:ext cx="53340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Manipulator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4648200" y="1981200"/>
            <a:ext cx="17700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lvl="1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 Base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4648200" y="2667000"/>
            <a:ext cx="30781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lvl="1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 Appendages</a:t>
            </a:r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953000" y="3505200"/>
            <a:ext cx="3352800" cy="30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2" eaLnBrk="1" hangingPunct="1">
              <a:lnSpc>
                <a:spcPct val="50000"/>
              </a:lnSpc>
              <a:spcBef>
                <a:spcPct val="50000"/>
              </a:spcBef>
              <a:buFont typeface="MS LineDraw" pitchFamily="49" charset="2"/>
              <a:buChar char="-"/>
            </a:pPr>
            <a:r>
              <a:rPr lang="en-US" altLang="en-US" sz="2800" b="1">
                <a:latin typeface="Times New Roman" pitchFamily="18" charset="0"/>
              </a:rPr>
              <a:t>Shoulder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953000" y="3962400"/>
            <a:ext cx="3352800" cy="30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2" eaLnBrk="1" hangingPunct="1">
              <a:lnSpc>
                <a:spcPct val="50000"/>
              </a:lnSpc>
              <a:spcBef>
                <a:spcPct val="50000"/>
              </a:spcBef>
              <a:buFont typeface="MS LineDraw" pitchFamily="49" charset="2"/>
              <a:buChar char="-"/>
            </a:pPr>
            <a:r>
              <a:rPr lang="en-US" altLang="en-US" sz="2800" b="1">
                <a:latin typeface="Times New Roman" pitchFamily="18" charset="0"/>
              </a:rPr>
              <a:t>Arm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4953000" y="4419600"/>
            <a:ext cx="3352800" cy="30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2" eaLnBrk="1" hangingPunct="1">
              <a:lnSpc>
                <a:spcPct val="50000"/>
              </a:lnSpc>
              <a:spcBef>
                <a:spcPct val="50000"/>
              </a:spcBef>
              <a:buFont typeface="MS LineDraw" pitchFamily="49" charset="2"/>
              <a:buChar char="-"/>
            </a:pPr>
            <a:r>
              <a:rPr lang="en-US" altLang="en-US" sz="2800" b="1">
                <a:latin typeface="Times New Roman" pitchFamily="18" charset="0"/>
              </a:rPr>
              <a:t>Grippers</a:t>
            </a:r>
          </a:p>
        </p:txBody>
      </p:sp>
      <p:pic>
        <p:nvPicPr>
          <p:cNvPr id="93206" name="Picture 22" descr="7degbl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3711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23" descr="b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3711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8" name="Picture 24" descr="append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3711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9" name="Picture 25" descr="shoul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00200"/>
            <a:ext cx="3711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1" name="Picture 27" descr="effect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3711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1" grpId="0" autoUpdateAnimBg="0"/>
      <p:bldP spid="93202" grpId="0" autoUpdateAnimBg="0"/>
      <p:bldP spid="93203" grpId="0" autoUpdateAnimBg="0"/>
      <p:bldP spid="93204" grpId="0" autoUpdateAnimBg="0"/>
      <p:bldP spid="9320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2895600" y="304800"/>
            <a:ext cx="4038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Pedestal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4648200" y="1447800"/>
            <a:ext cx="358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(Human waist)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94220" name="Picture 12" descr="pedis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9131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572000" y="2362200"/>
            <a:ext cx="4038600" cy="2563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Supports the manipulator.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600" b="1">
                <a:latin typeface="Times New Roman" pitchFamily="18" charset="0"/>
              </a:rPr>
              <a:t>Acts as a counterbalance.</a:t>
            </a:r>
            <a:endParaRPr lang="en-US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 autoUpdateAnimBg="0"/>
      <p:bldP spid="9422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76600" y="304800"/>
            <a:ext cx="4038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Controller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572000" y="1143000"/>
            <a:ext cx="358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(The brain)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114800" y="1979613"/>
            <a:ext cx="4572000" cy="423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Issues instructions to the robot.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Controls peripheral devices.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Interfaces with robot.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Interfaces with humans.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00360" name="Picture 8" descr="ctr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930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743200" y="304800"/>
            <a:ext cx="4038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End Effectors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572000" y="1143000"/>
            <a:ext cx="358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(The hand)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191000" y="1981200"/>
            <a:ext cx="4419600" cy="399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Spray paint attachments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Welding attachments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Vacuum heads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Hands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Grippers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01383" name="Picture 7" descr="eff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930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2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76600" y="304800"/>
            <a:ext cx="4038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Controller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572000" y="1143000"/>
            <a:ext cx="358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(The brain)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114800" y="1979613"/>
            <a:ext cx="4572000" cy="423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Issues instructions to the robot.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Controls peripheral devices.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Interfaces with robot.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Interfaces with humans.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00360" name="Picture 8" descr="ctr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930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743200" y="304800"/>
            <a:ext cx="4038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tx2"/>
                </a:solidFill>
                <a:latin typeface="Times New Roman" pitchFamily="18" charset="0"/>
              </a:rPr>
              <a:t>Power Source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419600" y="1524000"/>
            <a:ext cx="358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(The food)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724400" y="2438400"/>
            <a:ext cx="3200400" cy="204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Electric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Pneumatic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altLang="en-US" sz="3200" b="1">
                <a:latin typeface="Times New Roman" pitchFamily="18" charset="0"/>
              </a:rPr>
              <a:t>Hydraulic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3775075" y="3190875"/>
            <a:ext cx="3079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38918" name="Picture 8" descr="dr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000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6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="" xmlns:a16="http://schemas.microsoft.com/office/drawing/2014/main" id="{48BD1030-E376-4BA6-8808-D8BFEAFD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ea typeface="굴림" pitchFamily="50" charset="-127"/>
              </a:rPr>
              <a:t>Robots degrees of freedom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="" xmlns:a16="http://schemas.microsoft.com/office/drawing/2014/main" id="{926572BF-117F-426E-ABF0-78027EC1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46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dirty="0">
                <a:effectLst/>
                <a:ea typeface="굴림" pitchFamily="50" charset="-127"/>
              </a:rPr>
              <a:t>Degrees of Freedom: </a:t>
            </a:r>
            <a:r>
              <a:rPr lang="en-US" altLang="en-US" sz="2800" dirty="0">
                <a:effectLst/>
                <a:ea typeface="굴림" pitchFamily="50" charset="-127"/>
              </a:rPr>
              <a:t>Number of independent  position variables which would has to be specified to locate all parts of a mechanism.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dirty="0">
                <a:effectLst/>
                <a:ea typeface="굴림" pitchFamily="50" charset="-127"/>
              </a:rPr>
              <a:t>In most manipulators this is usually the number of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en-US" altLang="en-US" b="1" dirty="0"/>
              <a:t>- </a:t>
            </a:r>
            <a:r>
              <a:rPr lang="en-US" altLang="en-US" sz="3200" dirty="0"/>
              <a:t>That are used to manufacture products and the parts assembled into those products.</a:t>
            </a:r>
          </a:p>
          <a:p>
            <a:pPr marL="457200" indent="-457200" algn="just" eaLnBrk="1" hangingPunct="1">
              <a:spcBef>
                <a:spcPct val="50000"/>
              </a:spcBef>
            </a:pPr>
            <a:r>
              <a:rPr lang="en-US" altLang="en-US" sz="3200" dirty="0"/>
              <a:t> - Production system is the collection of people equipment and procedures organized to accomplish the manufacturing process of a company.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/>
              <a:t>Production</a:t>
            </a:r>
            <a:r>
              <a:rPr lang="en-US" altLang="en-US" sz="3600" b="1" u="sng" dirty="0">
                <a:solidFill>
                  <a:srgbClr val="FF9900"/>
                </a:solidFill>
              </a:rPr>
              <a:t> </a:t>
            </a:r>
            <a:r>
              <a:rPr lang="en-US" altLang="en-US" sz="3600" b="1" u="sng" dirty="0"/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438400" y="2438400"/>
            <a:ext cx="402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Manufacturing support systems</a:t>
            </a:r>
          </a:p>
        </p:txBody>
      </p:sp>
      <p:graphicFrame>
        <p:nvGraphicFramePr>
          <p:cNvPr id="11286" name="Group 22"/>
          <p:cNvGraphicFramePr>
            <a:graphicFrameLocks noGrp="1"/>
          </p:cNvGraphicFramePr>
          <p:nvPr/>
        </p:nvGraphicFramePr>
        <p:xfrm>
          <a:off x="2057400" y="2286000"/>
          <a:ext cx="4648200" cy="76200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93" name="Group 29"/>
          <p:cNvGraphicFramePr>
            <a:graphicFrameLocks noGrp="1"/>
          </p:cNvGraphicFramePr>
          <p:nvPr/>
        </p:nvGraphicFramePr>
        <p:xfrm>
          <a:off x="2209800" y="4419600"/>
          <a:ext cx="4648200" cy="91440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Facilities 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Factory Equipment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03" name="Line 41"/>
          <p:cNvSpPr>
            <a:spLocks noChangeShapeType="1"/>
          </p:cNvSpPr>
          <p:nvPr/>
        </p:nvSpPr>
        <p:spPr bwMode="auto">
          <a:xfrm>
            <a:off x="37338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4" name="Line 43"/>
          <p:cNvSpPr>
            <a:spLocks noChangeShapeType="1"/>
          </p:cNvSpPr>
          <p:nvPr/>
        </p:nvSpPr>
        <p:spPr bwMode="auto">
          <a:xfrm flipV="1">
            <a:off x="44958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5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Production systems can be </a:t>
            </a:r>
            <a:r>
              <a:rPr lang="en-US" altLang="en-US" sz="3600" b="1" dirty="0" smtClean="0"/>
              <a:t>divided </a:t>
            </a:r>
            <a:r>
              <a:rPr lang="en-US" altLang="en-US" sz="3600" b="1" dirty="0"/>
              <a:t>in two  </a:t>
            </a:r>
            <a:r>
              <a:rPr lang="en-US" altLang="en-US" sz="3600" b="1" dirty="0" smtClean="0"/>
              <a:t>categories:</a:t>
            </a:r>
            <a:endParaRPr lang="en-US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/>
              <a:t>Facilities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" y="1676400"/>
            <a:ext cx="8001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/>
            <a:endParaRPr lang="en-US" altLang="en-US" dirty="0"/>
          </a:p>
          <a:p>
            <a:pPr algn="just" eaLnBrk="1" hangingPunct="1"/>
            <a:r>
              <a:rPr lang="en-US" altLang="en-US" sz="4000" dirty="0"/>
              <a:t>The facilities of the production consist of the factory, the equipment in the factory and the way the equipment is organized.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Production System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0" t="20203" r="30007" b="29288"/>
          <a:stretch>
            <a:fillRect/>
          </a:stretch>
        </p:blipFill>
        <p:spPr bwMode="auto">
          <a:xfrm>
            <a:off x="1219200" y="1676399"/>
            <a:ext cx="6172200" cy="401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Automation in production system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89" t="37040" r="26850" b="9084"/>
          <a:stretch>
            <a:fillRect/>
          </a:stretch>
        </p:blipFill>
        <p:spPr bwMode="auto">
          <a:xfrm>
            <a:off x="531019" y="1981200"/>
            <a:ext cx="6784181" cy="443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1620</Words>
  <Application>Microsoft Office PowerPoint</Application>
  <PresentationFormat>On-screen Show (4:3)</PresentationFormat>
  <Paragraphs>213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AUTOMATION IN MANUFACTURING (MEC-401A)</vt:lpstr>
      <vt:lpstr>Slide 2</vt:lpstr>
      <vt:lpstr>Slide 3</vt:lpstr>
      <vt:lpstr>Slide 4</vt:lpstr>
      <vt:lpstr>Slide 5</vt:lpstr>
      <vt:lpstr>Slide 6</vt:lpstr>
      <vt:lpstr>Slide 7</vt:lpstr>
      <vt:lpstr>Production System</vt:lpstr>
      <vt:lpstr>Automation in production system</vt:lpstr>
      <vt:lpstr>Manual labor in production system</vt:lpstr>
      <vt:lpstr>Slide 11</vt:lpstr>
      <vt:lpstr>Slide 12</vt:lpstr>
      <vt:lpstr>Slide 13</vt:lpstr>
      <vt:lpstr>Slide 14</vt:lpstr>
      <vt:lpstr>Slide 15</vt:lpstr>
      <vt:lpstr>Slide 16</vt:lpstr>
      <vt:lpstr>3. Simultaneous operations:   A logical extension of the combined operations strategy is to simultaneously perform the operations that are combined at one work-stations. In effect two or more processing (assembly) operations are being performed simultaneously on the same work part.                  4. Integration of operations:  Another strategy is to link several work stations together into a single mechanism, using automated work handling devices to transfer parts between stations.  5. Increased flexibility: This strategy attempts to achieve maximum utilization of equipment for job shop and medium value situations by using the same equipment for a variety of parts.  6. Improved material handling and storage:  A  great opportunity for reducing non-productive storage systems. time exists in the use of automated material handling and </vt:lpstr>
      <vt:lpstr>Slide 18</vt:lpstr>
      <vt:lpstr>Manufacturing and Product</vt:lpstr>
      <vt:lpstr>Alternative definitions of manufacturing: (a) as a technological process and (b) as an economic process.</vt:lpstr>
      <vt:lpstr>Manufacturing operations</vt:lpstr>
      <vt:lpstr>Manufacturing operations Classification of manufacturing process</vt:lpstr>
      <vt:lpstr>Product Facilities </vt:lpstr>
      <vt:lpstr>Product/ Production relationship </vt:lpstr>
      <vt:lpstr>Slide 25</vt:lpstr>
      <vt:lpstr> Fixed-position layout : Workers and processing equipment are brought to the product, rather than moving the product to the equipment .This type of layout referred to as fixed-position layout.  Process layout: The individual parts that comprise these large products are often made in factories that have a process layout.  </vt:lpstr>
      <vt:lpstr>Slide 27</vt:lpstr>
      <vt:lpstr>Types of facilities and layouts used for different levels of production quantity and product variety</vt:lpstr>
      <vt:lpstr>Basic elements of an automation system</vt:lpstr>
      <vt:lpstr>Basic elements of an automation system</vt:lpstr>
      <vt:lpstr>Advance Automation Function, </vt:lpstr>
      <vt:lpstr>Level of Automation </vt:lpstr>
      <vt:lpstr>What is a Robot</vt:lpstr>
      <vt:lpstr>What is a Robot ?</vt:lpstr>
      <vt:lpstr>What is a Robot ?</vt:lpstr>
      <vt:lpstr>Classification of Robots</vt:lpstr>
      <vt:lpstr>Classification of Robots</vt:lpstr>
      <vt:lpstr>What is Robotics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PARDEEP RANA</cp:lastModifiedBy>
  <cp:revision>67</cp:revision>
  <dcterms:created xsi:type="dcterms:W3CDTF">2022-09-10T05:54:54Z</dcterms:created>
  <dcterms:modified xsi:type="dcterms:W3CDTF">2022-11-08T06:28:01Z</dcterms:modified>
</cp:coreProperties>
</file>